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91B2B-A7AE-462C-9066-BB8F225512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81560-B49C-4AC9-86D7-EEF9512D25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Datasets in CSV format were downloaded from the sources</a:t>
          </a:r>
        </a:p>
      </dgm:t>
    </dgm:pt>
    <dgm:pt modelId="{B972B2DD-9EEA-41C0-AC90-E71188F2936E}" type="parTrans" cxnId="{EF8AE6A3-D6DB-448E-B890-A676F18747C6}">
      <dgm:prSet/>
      <dgm:spPr/>
      <dgm:t>
        <a:bodyPr/>
        <a:lstStyle/>
        <a:p>
          <a:endParaRPr lang="en-US"/>
        </a:p>
      </dgm:t>
    </dgm:pt>
    <dgm:pt modelId="{28BD3733-B985-4FBF-A76C-BC435CDF37F1}" type="sibTrans" cxnId="{EF8AE6A3-D6DB-448E-B890-A676F18747C6}">
      <dgm:prSet/>
      <dgm:spPr/>
      <dgm:t>
        <a:bodyPr/>
        <a:lstStyle/>
        <a:p>
          <a:endParaRPr lang="en-US"/>
        </a:p>
      </dgm:t>
    </dgm:pt>
    <dgm:pt modelId="{F640B9FA-A5B8-4793-BFB4-874AEB3965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 was done in Jupyter Notebook</a:t>
          </a:r>
        </a:p>
      </dgm:t>
    </dgm:pt>
    <dgm:pt modelId="{831F7A6E-B22F-47C5-AB96-A1C71F3ED6E6}" type="parTrans" cxnId="{0F465E38-C6B8-45AB-8050-78063B6D892D}">
      <dgm:prSet/>
      <dgm:spPr/>
      <dgm:t>
        <a:bodyPr/>
        <a:lstStyle/>
        <a:p>
          <a:endParaRPr lang="en-US"/>
        </a:p>
      </dgm:t>
    </dgm:pt>
    <dgm:pt modelId="{8B2BAC6C-5139-475C-8E0A-827799A93708}" type="sibTrans" cxnId="{0F465E38-C6B8-45AB-8050-78063B6D892D}">
      <dgm:prSet/>
      <dgm:spPr/>
      <dgm:t>
        <a:bodyPr/>
        <a:lstStyle/>
        <a:p>
          <a:endParaRPr lang="en-US"/>
        </a:p>
      </dgm:t>
    </dgm:pt>
    <dgm:pt modelId="{AECCD6AA-678B-430E-BCDA-9740DC6EF8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was loaded into SQL</a:t>
          </a:r>
        </a:p>
      </dgm:t>
    </dgm:pt>
    <dgm:pt modelId="{5AF93405-14CD-4EC0-9BC6-73025FEF281D}" type="parTrans" cxnId="{8E702BCB-4B97-4B43-AD65-85DAD4A60646}">
      <dgm:prSet/>
      <dgm:spPr/>
      <dgm:t>
        <a:bodyPr/>
        <a:lstStyle/>
        <a:p>
          <a:endParaRPr lang="en-US"/>
        </a:p>
      </dgm:t>
    </dgm:pt>
    <dgm:pt modelId="{6071F164-E403-4A21-AF79-053CDC154DB8}" type="sibTrans" cxnId="{8E702BCB-4B97-4B43-AD65-85DAD4A60646}">
      <dgm:prSet/>
      <dgm:spPr/>
      <dgm:t>
        <a:bodyPr/>
        <a:lstStyle/>
        <a:p>
          <a:endParaRPr lang="en-US"/>
        </a:p>
      </dgm:t>
    </dgm:pt>
    <dgm:pt modelId="{943B6100-E472-41AC-98BA-E7B293660A20}" type="pres">
      <dgm:prSet presAssocID="{A1991B2B-A7AE-462C-9066-BB8F225512A5}" presName="root" presStyleCnt="0">
        <dgm:presLayoutVars>
          <dgm:dir/>
          <dgm:resizeHandles val="exact"/>
        </dgm:presLayoutVars>
      </dgm:prSet>
      <dgm:spPr/>
    </dgm:pt>
    <dgm:pt modelId="{F45B6DC1-9C5A-41F8-BC8C-97A4A12E0DF4}" type="pres">
      <dgm:prSet presAssocID="{93981560-B49C-4AC9-86D7-EEF9512D2591}" presName="compNode" presStyleCnt="0"/>
      <dgm:spPr/>
    </dgm:pt>
    <dgm:pt modelId="{D396D280-F25D-4814-80A7-A260CCDB1BEB}" type="pres">
      <dgm:prSet presAssocID="{93981560-B49C-4AC9-86D7-EEF9512D2591}" presName="bgRect" presStyleLbl="bgShp" presStyleIdx="0" presStyleCnt="3"/>
      <dgm:spPr/>
    </dgm:pt>
    <dgm:pt modelId="{9E3F3238-0D2D-4A21-A0FE-50FF08E5534D}" type="pres">
      <dgm:prSet presAssocID="{93981560-B49C-4AC9-86D7-EEF9512D25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D82117-D95D-4B07-86DD-77568276F860}" type="pres">
      <dgm:prSet presAssocID="{93981560-B49C-4AC9-86D7-EEF9512D2591}" presName="spaceRect" presStyleCnt="0"/>
      <dgm:spPr/>
    </dgm:pt>
    <dgm:pt modelId="{DE51B1DE-6E4B-4372-8FB4-D27D0E97EF63}" type="pres">
      <dgm:prSet presAssocID="{93981560-B49C-4AC9-86D7-EEF9512D2591}" presName="parTx" presStyleLbl="revTx" presStyleIdx="0" presStyleCnt="3">
        <dgm:presLayoutVars>
          <dgm:chMax val="0"/>
          <dgm:chPref val="0"/>
        </dgm:presLayoutVars>
      </dgm:prSet>
      <dgm:spPr/>
    </dgm:pt>
    <dgm:pt modelId="{7D972ED0-624D-497C-B16F-3218C3051358}" type="pres">
      <dgm:prSet presAssocID="{28BD3733-B985-4FBF-A76C-BC435CDF37F1}" presName="sibTrans" presStyleCnt="0"/>
      <dgm:spPr/>
    </dgm:pt>
    <dgm:pt modelId="{AE3807EE-C8D2-4369-9C3E-B306E2FCAAF3}" type="pres">
      <dgm:prSet presAssocID="{F640B9FA-A5B8-4793-BFB4-874AEB396520}" presName="compNode" presStyleCnt="0"/>
      <dgm:spPr/>
    </dgm:pt>
    <dgm:pt modelId="{FE82F13A-C88F-4FA7-A4B6-E0D228E92927}" type="pres">
      <dgm:prSet presAssocID="{F640B9FA-A5B8-4793-BFB4-874AEB396520}" presName="bgRect" presStyleLbl="bgShp" presStyleIdx="1" presStyleCnt="3"/>
      <dgm:spPr/>
    </dgm:pt>
    <dgm:pt modelId="{52F41AD4-262E-44A6-8AFA-E57729096486}" type="pres">
      <dgm:prSet presAssocID="{F640B9FA-A5B8-4793-BFB4-874AEB3965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6BFE27-8145-43F0-8B14-65616B0FE138}" type="pres">
      <dgm:prSet presAssocID="{F640B9FA-A5B8-4793-BFB4-874AEB396520}" presName="spaceRect" presStyleCnt="0"/>
      <dgm:spPr/>
    </dgm:pt>
    <dgm:pt modelId="{F994ED1C-4582-4EB3-B174-6087ED22F5FC}" type="pres">
      <dgm:prSet presAssocID="{F640B9FA-A5B8-4793-BFB4-874AEB396520}" presName="parTx" presStyleLbl="revTx" presStyleIdx="1" presStyleCnt="3">
        <dgm:presLayoutVars>
          <dgm:chMax val="0"/>
          <dgm:chPref val="0"/>
        </dgm:presLayoutVars>
      </dgm:prSet>
      <dgm:spPr/>
    </dgm:pt>
    <dgm:pt modelId="{DCA30E0B-A036-4B5D-A2FF-4122F470536B}" type="pres">
      <dgm:prSet presAssocID="{8B2BAC6C-5139-475C-8E0A-827799A93708}" presName="sibTrans" presStyleCnt="0"/>
      <dgm:spPr/>
    </dgm:pt>
    <dgm:pt modelId="{52D4C20F-74DA-4C32-AE45-5F085386ACCB}" type="pres">
      <dgm:prSet presAssocID="{AECCD6AA-678B-430E-BCDA-9740DC6EF8FF}" presName="compNode" presStyleCnt="0"/>
      <dgm:spPr/>
    </dgm:pt>
    <dgm:pt modelId="{4FCDB380-F51A-4DED-8386-DFBC89289BC5}" type="pres">
      <dgm:prSet presAssocID="{AECCD6AA-678B-430E-BCDA-9740DC6EF8FF}" presName="bgRect" presStyleLbl="bgShp" presStyleIdx="2" presStyleCnt="3"/>
      <dgm:spPr/>
    </dgm:pt>
    <dgm:pt modelId="{6C2D2EAC-4EF6-4004-8825-6A742BF16B11}" type="pres">
      <dgm:prSet presAssocID="{AECCD6AA-678B-430E-BCDA-9740DC6EF8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C8D19BB-6E9D-45BE-BFC3-EC6B45F467B8}" type="pres">
      <dgm:prSet presAssocID="{AECCD6AA-678B-430E-BCDA-9740DC6EF8FF}" presName="spaceRect" presStyleCnt="0"/>
      <dgm:spPr/>
    </dgm:pt>
    <dgm:pt modelId="{3BADA3B8-941A-4B19-BA7D-5F404F8D3C54}" type="pres">
      <dgm:prSet presAssocID="{AECCD6AA-678B-430E-BCDA-9740DC6EF8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91331E-46E5-40E5-B6EC-10B62B6B8B60}" type="presOf" srcId="{A1991B2B-A7AE-462C-9066-BB8F225512A5}" destId="{943B6100-E472-41AC-98BA-E7B293660A20}" srcOrd="0" destOrd="0" presId="urn:microsoft.com/office/officeart/2018/2/layout/IconVerticalSolidList"/>
    <dgm:cxn modelId="{A41CC320-3DD7-40F2-9D2C-C4AAE5210FFE}" type="presOf" srcId="{F640B9FA-A5B8-4793-BFB4-874AEB396520}" destId="{F994ED1C-4582-4EB3-B174-6087ED22F5FC}" srcOrd="0" destOrd="0" presId="urn:microsoft.com/office/officeart/2018/2/layout/IconVerticalSolidList"/>
    <dgm:cxn modelId="{0F465E38-C6B8-45AB-8050-78063B6D892D}" srcId="{A1991B2B-A7AE-462C-9066-BB8F225512A5}" destId="{F640B9FA-A5B8-4793-BFB4-874AEB396520}" srcOrd="1" destOrd="0" parTransId="{831F7A6E-B22F-47C5-AB96-A1C71F3ED6E6}" sibTransId="{8B2BAC6C-5139-475C-8E0A-827799A93708}"/>
    <dgm:cxn modelId="{5BA93F6B-A545-488D-86E4-E5DC7BCB0C05}" type="presOf" srcId="{AECCD6AA-678B-430E-BCDA-9740DC6EF8FF}" destId="{3BADA3B8-941A-4B19-BA7D-5F404F8D3C54}" srcOrd="0" destOrd="0" presId="urn:microsoft.com/office/officeart/2018/2/layout/IconVerticalSolidList"/>
    <dgm:cxn modelId="{EF8AE6A3-D6DB-448E-B890-A676F18747C6}" srcId="{A1991B2B-A7AE-462C-9066-BB8F225512A5}" destId="{93981560-B49C-4AC9-86D7-EEF9512D2591}" srcOrd="0" destOrd="0" parTransId="{B972B2DD-9EEA-41C0-AC90-E71188F2936E}" sibTransId="{28BD3733-B985-4FBF-A76C-BC435CDF37F1}"/>
    <dgm:cxn modelId="{8E702BCB-4B97-4B43-AD65-85DAD4A60646}" srcId="{A1991B2B-A7AE-462C-9066-BB8F225512A5}" destId="{AECCD6AA-678B-430E-BCDA-9740DC6EF8FF}" srcOrd="2" destOrd="0" parTransId="{5AF93405-14CD-4EC0-9BC6-73025FEF281D}" sibTransId="{6071F164-E403-4A21-AF79-053CDC154DB8}"/>
    <dgm:cxn modelId="{835A6ED8-A207-4F3A-88B2-808C172F243F}" type="presOf" srcId="{93981560-B49C-4AC9-86D7-EEF9512D2591}" destId="{DE51B1DE-6E4B-4372-8FB4-D27D0E97EF63}" srcOrd="0" destOrd="0" presId="urn:microsoft.com/office/officeart/2018/2/layout/IconVerticalSolidList"/>
    <dgm:cxn modelId="{BE801D77-3310-4F45-80D0-6C16800FA528}" type="presParOf" srcId="{943B6100-E472-41AC-98BA-E7B293660A20}" destId="{F45B6DC1-9C5A-41F8-BC8C-97A4A12E0DF4}" srcOrd="0" destOrd="0" presId="urn:microsoft.com/office/officeart/2018/2/layout/IconVerticalSolidList"/>
    <dgm:cxn modelId="{3FA8666C-8FFF-47CF-BEB4-76DB89E5444D}" type="presParOf" srcId="{F45B6DC1-9C5A-41F8-BC8C-97A4A12E0DF4}" destId="{D396D280-F25D-4814-80A7-A260CCDB1BEB}" srcOrd="0" destOrd="0" presId="urn:microsoft.com/office/officeart/2018/2/layout/IconVerticalSolidList"/>
    <dgm:cxn modelId="{34393864-F222-447B-B157-FB802A0BBFFD}" type="presParOf" srcId="{F45B6DC1-9C5A-41F8-BC8C-97A4A12E0DF4}" destId="{9E3F3238-0D2D-4A21-A0FE-50FF08E5534D}" srcOrd="1" destOrd="0" presId="urn:microsoft.com/office/officeart/2018/2/layout/IconVerticalSolidList"/>
    <dgm:cxn modelId="{C8110EFE-16CB-4A72-BCB6-C750971FB137}" type="presParOf" srcId="{F45B6DC1-9C5A-41F8-BC8C-97A4A12E0DF4}" destId="{48D82117-D95D-4B07-86DD-77568276F860}" srcOrd="2" destOrd="0" presId="urn:microsoft.com/office/officeart/2018/2/layout/IconVerticalSolidList"/>
    <dgm:cxn modelId="{AD0B8E84-3FC3-4E14-B761-225F63A3F904}" type="presParOf" srcId="{F45B6DC1-9C5A-41F8-BC8C-97A4A12E0DF4}" destId="{DE51B1DE-6E4B-4372-8FB4-D27D0E97EF63}" srcOrd="3" destOrd="0" presId="urn:microsoft.com/office/officeart/2018/2/layout/IconVerticalSolidList"/>
    <dgm:cxn modelId="{C6655CC3-F0C7-46D3-9957-1DA12CAC3064}" type="presParOf" srcId="{943B6100-E472-41AC-98BA-E7B293660A20}" destId="{7D972ED0-624D-497C-B16F-3218C3051358}" srcOrd="1" destOrd="0" presId="urn:microsoft.com/office/officeart/2018/2/layout/IconVerticalSolidList"/>
    <dgm:cxn modelId="{80F57D82-D0CD-491D-855B-5F2E94FD4B33}" type="presParOf" srcId="{943B6100-E472-41AC-98BA-E7B293660A20}" destId="{AE3807EE-C8D2-4369-9C3E-B306E2FCAAF3}" srcOrd="2" destOrd="0" presId="urn:microsoft.com/office/officeart/2018/2/layout/IconVerticalSolidList"/>
    <dgm:cxn modelId="{46A974D8-5ED6-49EE-A8F2-48A086B644A6}" type="presParOf" srcId="{AE3807EE-C8D2-4369-9C3E-B306E2FCAAF3}" destId="{FE82F13A-C88F-4FA7-A4B6-E0D228E92927}" srcOrd="0" destOrd="0" presId="urn:microsoft.com/office/officeart/2018/2/layout/IconVerticalSolidList"/>
    <dgm:cxn modelId="{9836FB13-ABF1-4179-B290-A4DB5816ED62}" type="presParOf" srcId="{AE3807EE-C8D2-4369-9C3E-B306E2FCAAF3}" destId="{52F41AD4-262E-44A6-8AFA-E57729096486}" srcOrd="1" destOrd="0" presId="urn:microsoft.com/office/officeart/2018/2/layout/IconVerticalSolidList"/>
    <dgm:cxn modelId="{65B7EE7F-8424-45F2-BAFD-30FB426C5070}" type="presParOf" srcId="{AE3807EE-C8D2-4369-9C3E-B306E2FCAAF3}" destId="{B16BFE27-8145-43F0-8B14-65616B0FE138}" srcOrd="2" destOrd="0" presId="urn:microsoft.com/office/officeart/2018/2/layout/IconVerticalSolidList"/>
    <dgm:cxn modelId="{48448E1A-455A-4CD8-AB65-BB4BB7D9CF6C}" type="presParOf" srcId="{AE3807EE-C8D2-4369-9C3E-B306E2FCAAF3}" destId="{F994ED1C-4582-4EB3-B174-6087ED22F5FC}" srcOrd="3" destOrd="0" presId="urn:microsoft.com/office/officeart/2018/2/layout/IconVerticalSolidList"/>
    <dgm:cxn modelId="{6589DFB7-BC9C-4767-AFCC-345A02CB605D}" type="presParOf" srcId="{943B6100-E472-41AC-98BA-E7B293660A20}" destId="{DCA30E0B-A036-4B5D-A2FF-4122F470536B}" srcOrd="3" destOrd="0" presId="urn:microsoft.com/office/officeart/2018/2/layout/IconVerticalSolidList"/>
    <dgm:cxn modelId="{F9419C1D-2937-4398-9E00-8670D7908491}" type="presParOf" srcId="{943B6100-E472-41AC-98BA-E7B293660A20}" destId="{52D4C20F-74DA-4C32-AE45-5F085386ACCB}" srcOrd="4" destOrd="0" presId="urn:microsoft.com/office/officeart/2018/2/layout/IconVerticalSolidList"/>
    <dgm:cxn modelId="{2C63A895-F49E-4F11-9B7D-4CA5E664FD18}" type="presParOf" srcId="{52D4C20F-74DA-4C32-AE45-5F085386ACCB}" destId="{4FCDB380-F51A-4DED-8386-DFBC89289BC5}" srcOrd="0" destOrd="0" presId="urn:microsoft.com/office/officeart/2018/2/layout/IconVerticalSolidList"/>
    <dgm:cxn modelId="{13FDB496-730C-49D1-B150-5BB24ACF3714}" type="presParOf" srcId="{52D4C20F-74DA-4C32-AE45-5F085386ACCB}" destId="{6C2D2EAC-4EF6-4004-8825-6A742BF16B11}" srcOrd="1" destOrd="0" presId="urn:microsoft.com/office/officeart/2018/2/layout/IconVerticalSolidList"/>
    <dgm:cxn modelId="{99EA474A-7915-4122-8492-ACC8647CDD89}" type="presParOf" srcId="{52D4C20F-74DA-4C32-AE45-5F085386ACCB}" destId="{DC8D19BB-6E9D-45BE-BFC3-EC6B45F467B8}" srcOrd="2" destOrd="0" presId="urn:microsoft.com/office/officeart/2018/2/layout/IconVerticalSolidList"/>
    <dgm:cxn modelId="{C67305C7-DD49-46EB-A172-DBDDB2307A4F}" type="presParOf" srcId="{52D4C20F-74DA-4C32-AE45-5F085386ACCB}" destId="{3BADA3B8-941A-4B19-BA7D-5F404F8D3C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6D280-F25D-4814-80A7-A260CCDB1BEB}">
      <dsp:nvSpPr>
        <dsp:cNvPr id="0" name=""/>
        <dsp:cNvSpPr/>
      </dsp:nvSpPr>
      <dsp:spPr>
        <a:xfrm>
          <a:off x="0" y="473"/>
          <a:ext cx="8596668" cy="1108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F3238-0D2D-4A21-A0FE-50FF08E5534D}">
      <dsp:nvSpPr>
        <dsp:cNvPr id="0" name=""/>
        <dsp:cNvSpPr/>
      </dsp:nvSpPr>
      <dsp:spPr>
        <a:xfrm>
          <a:off x="335327" y="249891"/>
          <a:ext cx="609686" cy="609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1B1DE-6E4B-4372-8FB4-D27D0E97EF63}">
      <dsp:nvSpPr>
        <dsp:cNvPr id="0" name=""/>
        <dsp:cNvSpPr/>
      </dsp:nvSpPr>
      <dsp:spPr>
        <a:xfrm>
          <a:off x="1280342" y="473"/>
          <a:ext cx="7316325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Datasets in CSV format were downloaded from the sources</a:t>
          </a:r>
        </a:p>
      </dsp:txBody>
      <dsp:txXfrm>
        <a:off x="1280342" y="473"/>
        <a:ext cx="7316325" cy="1108521"/>
      </dsp:txXfrm>
    </dsp:sp>
    <dsp:sp modelId="{FE82F13A-C88F-4FA7-A4B6-E0D228E92927}">
      <dsp:nvSpPr>
        <dsp:cNvPr id="0" name=""/>
        <dsp:cNvSpPr/>
      </dsp:nvSpPr>
      <dsp:spPr>
        <a:xfrm>
          <a:off x="0" y="1386125"/>
          <a:ext cx="8596668" cy="1108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41AD4-262E-44A6-8AFA-E57729096486}">
      <dsp:nvSpPr>
        <dsp:cNvPr id="0" name=""/>
        <dsp:cNvSpPr/>
      </dsp:nvSpPr>
      <dsp:spPr>
        <a:xfrm>
          <a:off x="335327" y="1635543"/>
          <a:ext cx="609686" cy="609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4ED1C-4582-4EB3-B174-6087ED22F5FC}">
      <dsp:nvSpPr>
        <dsp:cNvPr id="0" name=""/>
        <dsp:cNvSpPr/>
      </dsp:nvSpPr>
      <dsp:spPr>
        <a:xfrm>
          <a:off x="1280342" y="1386125"/>
          <a:ext cx="7316325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cleaning was done in Jupyter Notebook</a:t>
          </a:r>
        </a:p>
      </dsp:txBody>
      <dsp:txXfrm>
        <a:off x="1280342" y="1386125"/>
        <a:ext cx="7316325" cy="1108521"/>
      </dsp:txXfrm>
    </dsp:sp>
    <dsp:sp modelId="{4FCDB380-F51A-4DED-8386-DFBC89289BC5}">
      <dsp:nvSpPr>
        <dsp:cNvPr id="0" name=""/>
        <dsp:cNvSpPr/>
      </dsp:nvSpPr>
      <dsp:spPr>
        <a:xfrm>
          <a:off x="0" y="2771777"/>
          <a:ext cx="8596668" cy="1108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D2EAC-4EF6-4004-8825-6A742BF16B11}">
      <dsp:nvSpPr>
        <dsp:cNvPr id="0" name=""/>
        <dsp:cNvSpPr/>
      </dsp:nvSpPr>
      <dsp:spPr>
        <a:xfrm>
          <a:off x="335327" y="3021195"/>
          <a:ext cx="609686" cy="6096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DA3B8-941A-4B19-BA7D-5F404F8D3C54}">
      <dsp:nvSpPr>
        <dsp:cNvPr id="0" name=""/>
        <dsp:cNvSpPr/>
      </dsp:nvSpPr>
      <dsp:spPr>
        <a:xfrm>
          <a:off x="1280342" y="2771777"/>
          <a:ext cx="7316325" cy="1108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19" tIns="117319" rIns="117319" bIns="11731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was loaded into SQL</a:t>
          </a:r>
        </a:p>
      </dsp:txBody>
      <dsp:txXfrm>
        <a:off x="1280342" y="2771777"/>
        <a:ext cx="7316325" cy="1108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2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711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04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6668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00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3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8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8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4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2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765B4-EF5F-4566-9616-D72FFE3D9C48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46658B-99FB-46D1-8F79-BAB76D84E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3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C77E-B1D0-4752-BEE4-B15C6FC5D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77" y="244088"/>
            <a:ext cx="3746173" cy="43374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Impact of Food Production on the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99DE1-B611-44BA-8356-1C1CD0EC5C96}"/>
              </a:ext>
            </a:extLst>
          </p:cNvPr>
          <p:cNvSpPr txBox="1"/>
          <p:nvPr/>
        </p:nvSpPr>
        <p:spPr>
          <a:xfrm>
            <a:off x="9413174" y="4308088"/>
            <a:ext cx="3513464" cy="235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Erik </a:t>
            </a:r>
            <a:r>
              <a:rPr lang="en-US" sz="2800" dirty="0" err="1"/>
              <a:t>Hoaglund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Joanne Isaac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Max Krueger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Jennifer Puszczewicz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7FF2-8D2E-4B00-A049-F5705FC78121}"/>
              </a:ext>
            </a:extLst>
          </p:cNvPr>
          <p:cNvSpPr txBox="1"/>
          <p:nvPr/>
        </p:nvSpPr>
        <p:spPr>
          <a:xfrm>
            <a:off x="4580076" y="1720840"/>
            <a:ext cx="5221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A close look at Food Production’s Impact on: 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Eutrophication</a:t>
            </a:r>
          </a:p>
          <a:p>
            <a:pPr algn="l"/>
            <a:r>
              <a:rPr lang="en-US" sz="3600" dirty="0"/>
              <a:t>Gas Emissions</a:t>
            </a:r>
          </a:p>
          <a:p>
            <a:r>
              <a:rPr lang="en-US" sz="3600" dirty="0"/>
              <a:t>Temperature</a:t>
            </a:r>
          </a:p>
          <a:p>
            <a:pPr algn="l"/>
            <a:r>
              <a:rPr lang="en-US" sz="3600" dirty="0"/>
              <a:t>Water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626F2-C9F3-4DCC-B535-ED4FCE40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5" y="4308088"/>
            <a:ext cx="4188199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2E32F-85BE-4335-91A1-17CF5FA2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063" y="358548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4CC5-DC1E-4AD1-92E1-7D7A45DD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099E-5DAD-4B65-8224-2B77F8F3A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kaggle.com</a:t>
            </a:r>
          </a:p>
          <a:p>
            <a:r>
              <a:rPr lang="en-US" sz="2400" dirty="0"/>
              <a:t>Food and Agriculture Organization of the United Nations (FAO.org)</a:t>
            </a:r>
          </a:p>
          <a:p>
            <a:r>
              <a:rPr lang="en-US" sz="2400" dirty="0"/>
              <a:t>World Resources Institute (wri.org)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8A8A-2F23-486E-8B8C-8E0E88A3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89" y="4463141"/>
            <a:ext cx="2215243" cy="2215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7DCAF-DBF6-41EF-A32B-608E305D1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72" y="5070021"/>
            <a:ext cx="362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9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A8A6-C76F-417F-BA2F-23BB7C9E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D77E-3450-4D89-88EC-740B5908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Food production has a major impact on the environment</a:t>
            </a:r>
          </a:p>
          <a:p>
            <a:r>
              <a:rPr lang="en-US" sz="2800" dirty="0"/>
              <a:t>The detrimental effect of food production on the environment is dependent on the type of food being produced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229B3-731D-421B-BD68-9FCBE29C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04" y="4100975"/>
            <a:ext cx="4527096" cy="27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E30C-6BE6-4E8E-9EE9-51A65390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Exploratory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40ED-A32C-48EC-B80B-DB0D9395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How does food production affect the environment?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Which foods have the most detrimental effects on the environment?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Which foods have the least detrimental effects on the environment?</a:t>
            </a:r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Can food choices impact the environment?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 descr="A tree in a field&#10;&#10;Description automatically generated with medium confidence">
            <a:extLst>
              <a:ext uri="{FF2B5EF4-FFF2-40B4-BE49-F238E27FC236}">
                <a16:creationId xmlns:a16="http://schemas.microsoft.com/office/drawing/2014/main" id="{F4765D82-A4C9-4B23-A823-28A717C22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48" r="2800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38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E15A-0ED3-4188-9821-613F14C2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13C2273-ECAF-4E03-96D0-F33F65251D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44F2C1-EDA9-4AEC-B58C-1C9EF7DEF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335" y="153527"/>
            <a:ext cx="3480265" cy="1955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01F43-F24C-4625-B510-E073F5EBE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778" y="485865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F039-4D1E-44B4-B8A2-EB81B540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059" y="283845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1392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4C035-17AA-44D5-B1C6-798F895D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F7006-DB8F-4166-8DA3-48D0263C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6653-2E18-405A-8227-4047A40F6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Food Production is a major contributor to climate change</a:t>
            </a:r>
          </a:p>
          <a:p>
            <a:r>
              <a:rPr lang="en-US">
                <a:solidFill>
                  <a:srgbClr val="FFFFFF"/>
                </a:solidFill>
              </a:rPr>
              <a:t>Detrimental impacts will become increasingly difficult to abate as the population rises, creating more food demands</a:t>
            </a:r>
          </a:p>
          <a:p>
            <a:r>
              <a:rPr lang="en-US">
                <a:solidFill>
                  <a:srgbClr val="FFFFFF"/>
                </a:solidFill>
              </a:rPr>
              <a:t>Both food and earth are necessary to sustain life, and it is vitally important to recognize how the short-term need for food impacts the long-term need to protect the earth</a:t>
            </a:r>
          </a:p>
          <a:p>
            <a:r>
              <a:rPr lang="en-US">
                <a:solidFill>
                  <a:srgbClr val="FFFFFF"/>
                </a:solidFill>
              </a:rPr>
              <a:t>A move towards a plant-based diet will slow the effects of food production on the environment</a:t>
            </a:r>
          </a:p>
          <a:p>
            <a:r>
              <a:rPr lang="en-US">
                <a:solidFill>
                  <a:srgbClr val="FFFFFF"/>
                </a:solidFill>
              </a:rPr>
              <a:t>Awareness and efforts to decrease food waste will help offset the projected needs for increased food production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0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239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The Impact of Food Production on the Environment</vt:lpstr>
      <vt:lpstr>Data Sources</vt:lpstr>
      <vt:lpstr>Hypotheses</vt:lpstr>
      <vt:lpstr>Exploratory Questions</vt:lpstr>
      <vt:lpstr>ETL</vt:lpstr>
      <vt:lpstr>Live Demo</vt:lpstr>
      <vt:lpstr>Closing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Food Production on the Environment</dc:title>
  <dc:creator>Jennifer Puszczewicz</dc:creator>
  <cp:lastModifiedBy>Erik</cp:lastModifiedBy>
  <cp:revision>4</cp:revision>
  <dcterms:created xsi:type="dcterms:W3CDTF">2021-10-30T18:29:06Z</dcterms:created>
  <dcterms:modified xsi:type="dcterms:W3CDTF">2021-11-02T22:03:19Z</dcterms:modified>
</cp:coreProperties>
</file>